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60" r:id="rId3"/>
    <p:sldId id="351" r:id="rId4"/>
    <p:sldId id="336" r:id="rId5"/>
    <p:sldId id="264" r:id="rId6"/>
    <p:sldId id="358" r:id="rId7"/>
    <p:sldId id="303" r:id="rId8"/>
    <p:sldId id="335" r:id="rId9"/>
    <p:sldId id="265" r:id="rId10"/>
    <p:sldId id="352" r:id="rId11"/>
    <p:sldId id="354" r:id="rId12"/>
    <p:sldId id="357" r:id="rId13"/>
    <p:sldId id="363" r:id="rId14"/>
    <p:sldId id="361" r:id="rId15"/>
    <p:sldId id="364" r:id="rId16"/>
    <p:sldId id="365" r:id="rId17"/>
    <p:sldId id="292" r:id="rId18"/>
    <p:sldId id="317" r:id="rId19"/>
    <p:sldId id="331" r:id="rId20"/>
    <p:sldId id="347" r:id="rId21"/>
    <p:sldId id="348" r:id="rId22"/>
    <p:sldId id="349" r:id="rId23"/>
    <p:sldId id="350" r:id="rId24"/>
    <p:sldId id="290" r:id="rId25"/>
    <p:sldId id="291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D940E-021E-4B37-BFAB-EB5AB9331F13}">
          <p14:sldIdLst>
            <p14:sldId id="256"/>
            <p14:sldId id="260"/>
            <p14:sldId id="351"/>
            <p14:sldId id="336"/>
            <p14:sldId id="264"/>
            <p14:sldId id="358"/>
            <p14:sldId id="303"/>
            <p14:sldId id="335"/>
            <p14:sldId id="265"/>
            <p14:sldId id="352"/>
            <p14:sldId id="354"/>
            <p14:sldId id="357"/>
            <p14:sldId id="363"/>
            <p14:sldId id="361"/>
            <p14:sldId id="364"/>
            <p14:sldId id="365"/>
            <p14:sldId id="292"/>
            <p14:sldId id="317"/>
            <p14:sldId id="331"/>
            <p14:sldId id="347"/>
            <p14:sldId id="348"/>
            <p14:sldId id="349"/>
            <p14:sldId id="350"/>
            <p14:sldId id="290"/>
            <p14:sldId id="291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6" autoAdjust="0"/>
    <p:restoredTop sz="96403" autoAdjust="0"/>
  </p:normalViewPr>
  <p:slideViewPr>
    <p:cSldViewPr snapToGrid="0">
      <p:cViewPr varScale="1">
        <p:scale>
          <a:sx n="93" d="100"/>
          <a:sy n="93" d="100"/>
        </p:scale>
        <p:origin x="100" y="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FA93-2C91-8B09-F884-A00AEFC8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2DB2-8BEF-7216-F159-124EBCE53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FC49-62CE-16E4-AA3B-A205773F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C469-A671-A84B-6315-B0F90D8A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5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link to markdown file: https://github.com/nycdepartmentoffinance/onboarding/blob/main/github.md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 if time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github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ycdepartmentoffinance/repositori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models/coop_sales_model.html#ma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data_dictionary/fdw_crosswal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assessNY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onboarding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Using git/GitHub @ NYC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F2F1-BD96-6639-CE41-D5564BB3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AAA2-8156-F6BB-D446-17F7188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55F33-E84C-9D3D-8BA0-5624F4A72FEC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use git/GitHub, you might already use it….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F3FE-12D9-29E6-617E-D30E9AC3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24CB3-C5E2-E633-E7AB-B64D0B5D1247}"/>
              </a:ext>
            </a:extLst>
          </p:cNvPr>
          <p:cNvSpPr txBox="1"/>
          <p:nvPr/>
        </p:nvSpPr>
        <p:spPr>
          <a:xfrm>
            <a:off x="645459" y="1425388"/>
            <a:ext cx="10901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For code inspiration: </a:t>
            </a:r>
            <a:r>
              <a:rPr lang="en-US" sz="2000" dirty="0"/>
              <a:t>Finding code (in a public repository or folder) that looks similar to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download and review documentation for open-source packages</a:t>
            </a:r>
            <a:r>
              <a:rPr lang="en-US" sz="2000" dirty="0"/>
              <a:t>: guides for how to download a package and/or examples of how it works so that you can use it in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collaborate with other programmers </a:t>
            </a:r>
            <a:r>
              <a:rPr lang="en-US" sz="2000" dirty="0"/>
              <a:t>on your team on a data analysis, data science or data engineering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build your own package</a:t>
            </a:r>
            <a:r>
              <a:rPr lang="en-US" sz="2000" dirty="0"/>
              <a:t> to make common tasks within your team easy to replicate and 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….{many more examples…}</a:t>
            </a:r>
          </a:p>
        </p:txBody>
      </p:sp>
    </p:spTree>
    <p:extLst>
      <p:ext uri="{BB962C8B-B14F-4D97-AF65-F5344CB8AC3E}">
        <p14:creationId xmlns:p14="http://schemas.microsoft.com/office/powerpoint/2010/main" val="314382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F5E-7F22-B7DF-823E-CC98ADB1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4175-D44A-E2E6-26CA-EA5669EB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1640-EE02-D44A-D279-034175C0E103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might you not already use git/GitHub?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11D2E-03FB-C43B-44A5-77A4BF1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2655-6854-9490-C33B-5022C4092D01}"/>
              </a:ext>
            </a:extLst>
          </p:cNvPr>
          <p:cNvSpPr txBox="1"/>
          <p:nvPr/>
        </p:nvSpPr>
        <p:spPr>
          <a:xfrm>
            <a:off x="645459" y="1425388"/>
            <a:ext cx="104214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use a city machine, it is likely that your internet connection is configured to operate through a </a:t>
            </a:r>
            <a:r>
              <a:rPr lang="en-US" sz="2000" b="1" dirty="0"/>
              <a:t>proxy server</a:t>
            </a:r>
            <a:r>
              <a:rPr lang="en-US" sz="2000" dirty="0"/>
              <a:t> for additional security.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Your browser and other core applications are already configured to reach the internet using the proxy server. </a:t>
            </a:r>
            <a:r>
              <a:rPr lang="en-US" sz="2000" b="1" dirty="0"/>
              <a:t>Git</a:t>
            </a:r>
            <a:r>
              <a:rPr lang="en-US" sz="2000" dirty="0"/>
              <a:t> (and IDEs like </a:t>
            </a:r>
            <a:r>
              <a:rPr lang="en-US" sz="2000" dirty="0" err="1"/>
              <a:t>Rstudio</a:t>
            </a:r>
            <a:r>
              <a:rPr lang="en-US" sz="2000" dirty="0"/>
              <a:t> and </a:t>
            </a:r>
            <a:r>
              <a:rPr lang="en-US" sz="2000" dirty="0" err="1"/>
              <a:t>VSCode</a:t>
            </a:r>
            <a:r>
              <a:rPr lang="en-US" sz="2000" dirty="0"/>
              <a:t>)</a:t>
            </a:r>
            <a:r>
              <a:rPr lang="en-US" sz="2000" b="1" dirty="0"/>
              <a:t> is not automatically configured with these settings</a:t>
            </a:r>
            <a:r>
              <a:rPr lang="en-US" sz="2000" dirty="0"/>
              <a:t>, so if you have tried to use it and gotten a HTTP Connection error this might have been why. We need to manually configure the settings to allow these applications to successfully access the internet.</a:t>
            </a:r>
          </a:p>
        </p:txBody>
      </p:sp>
      <p:pic>
        <p:nvPicPr>
          <p:cNvPr id="2" name="Picture 2" descr="What is Proxy Server? - GeeksforGeeks">
            <a:extLst>
              <a:ext uri="{FF2B5EF4-FFF2-40B4-BE49-F238E27FC236}">
                <a16:creationId xmlns:a16="http://schemas.microsoft.com/office/drawing/2014/main" id="{1A378727-8EA3-41E4-BEFE-8E5298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6" y="2052762"/>
            <a:ext cx="5522976" cy="21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88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26DC-BA8B-1D1F-E1E4-16C39FDD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9730-F019-39F1-4232-C6C15158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1FFBD7-6181-E8DC-6268-AD60618B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it.</a:t>
            </a:r>
          </a:p>
        </p:txBody>
      </p:sp>
    </p:spTree>
    <p:extLst>
      <p:ext uri="{BB962C8B-B14F-4D97-AF65-F5344CB8AC3E}">
        <p14:creationId xmlns:p14="http://schemas.microsoft.com/office/powerpoint/2010/main" val="1626582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72E8-CAF6-060A-45F8-EBEC4C05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55ECA-9110-BF3B-B28E-5365E0C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034E-CFC1-2BD0-E679-B9C81F08648F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git</a:t>
            </a:r>
            <a:r>
              <a:rPr lang="en-US" sz="2800" b="1" dirty="0"/>
              <a:t>/</a:t>
            </a:r>
            <a:r>
              <a:rPr lang="en-US" sz="2800" b="1" dirty="0">
                <a:solidFill>
                  <a:schemeClr val="accent6"/>
                </a:solidFill>
              </a:rPr>
              <a:t>GitHub</a:t>
            </a:r>
            <a:r>
              <a:rPr lang="en-US" sz="2800" b="1" dirty="0"/>
              <a:t> initial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880D2-4791-885C-DAB4-540F493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0415-D070-ED74-A857-E77BED82B0B0}"/>
              </a:ext>
            </a:extLst>
          </p:cNvPr>
          <p:cNvSpPr txBox="1"/>
          <p:nvPr/>
        </p:nvSpPr>
        <p:spPr>
          <a:xfrm>
            <a:off x="645459" y="1425388"/>
            <a:ext cx="506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Install</a:t>
            </a:r>
            <a:r>
              <a:rPr lang="en-US" sz="2400" b="1" dirty="0">
                <a:solidFill>
                  <a:schemeClr val="accent2"/>
                </a:solidFill>
              </a:rPr>
              <a:t>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F30B-69B0-E2DC-5E49-46F36E6D694A}"/>
              </a:ext>
            </a:extLst>
          </p:cNvPr>
          <p:cNvSpPr txBox="1"/>
          <p:nvPr/>
        </p:nvSpPr>
        <p:spPr>
          <a:xfrm>
            <a:off x="6269127" y="1425388"/>
            <a:ext cx="5224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free</a:t>
            </a:r>
            <a:r>
              <a:rPr lang="en-US" sz="2400" b="1" dirty="0">
                <a:solidFill>
                  <a:schemeClr val="accent6"/>
                </a:solidFill>
              </a:rPr>
              <a:t> GitHub </a:t>
            </a:r>
            <a:r>
              <a:rPr lang="en-US" sz="2400" b="1" dirty="0"/>
              <a:t>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338E-0AAC-40A4-FE48-DF3B263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96" y="2378775"/>
            <a:ext cx="3712627" cy="3601882"/>
          </a:xfrm>
          <a:prstGeom prst="rect">
            <a:avLst/>
          </a:prstGeom>
        </p:spPr>
      </p:pic>
      <p:pic>
        <p:nvPicPr>
          <p:cNvPr id="2050" name="Picture 2" descr="GitHub - deepakydv9315/github-login-page: GitHub login page using HTML and  CSS.">
            <a:extLst>
              <a:ext uri="{FF2B5EF4-FFF2-40B4-BE49-F238E27FC236}">
                <a16:creationId xmlns:a16="http://schemas.microsoft.com/office/drawing/2014/main" id="{2B541AB3-68DC-5053-092B-97AC9580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18" y="2256385"/>
            <a:ext cx="3885485" cy="3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01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6AE4-47DB-CDE3-005C-C5FF7D13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3CFA-4C3B-DB24-402D-815A7C6E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689F-5310-1FF5-FCC9-6DCFBAF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7B50C-B242-013F-4AEF-74F3173E5EDF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BAEE0-AC99-CE2A-AE4B-007980FD8B8A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0BED3-4F46-07FB-B432-8071D174B24D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4B881-EB7C-9CF8-0C8A-B88EA831D805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1: Find proxy hostname // port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FC295-23EA-D772-5DBF-BAF164C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0" y="1938407"/>
            <a:ext cx="4529639" cy="399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5743C-8AC5-B7E0-867D-0982B46D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94" y="1989983"/>
            <a:ext cx="4806812" cy="4007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7619E7-8ED7-5CD2-6C62-C60268C4F492}"/>
              </a:ext>
            </a:extLst>
          </p:cNvPr>
          <p:cNvSpPr/>
          <p:nvPr/>
        </p:nvSpPr>
        <p:spPr>
          <a:xfrm>
            <a:off x="7978423" y="5595916"/>
            <a:ext cx="1613694" cy="335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E4DE-9E1B-4B6C-F72B-8E281F12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F327-CF19-57C4-04AF-1E88AB9B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FEDE-147B-63C8-FAA3-9BF9DB45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4F6A6-5BC8-1B26-5F62-8862A554FEE6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FC47-1B40-E769-B865-DA20F0675BD2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B1708-B632-1E7E-4684-32EEC6593808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40C0A-8D19-A829-59F4-D8D429C92A4E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2: Share this information with git.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35C9-019A-6EDB-D09C-571ACDD3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78" y="2075070"/>
            <a:ext cx="7415315" cy="43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3DA2-7719-9C40-6C93-137E91F4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9378-2DD5-27B6-7426-1680DBF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58D0-51AC-0C37-0DD2-13D9269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3226D-5188-2008-7218-DCE01C2D5F84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9CC11-022A-38AE-5A0E-EF1FB7C2724E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BD98A-0C92-282C-A875-2C45065C1372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7417-20BE-A8AB-4197-F6111CE83CB3}"/>
              </a:ext>
            </a:extLst>
          </p:cNvPr>
          <p:cNvSpPr txBox="1"/>
          <p:nvPr/>
        </p:nvSpPr>
        <p:spPr>
          <a:xfrm>
            <a:off x="645458" y="1425388"/>
            <a:ext cx="103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3: Try cloning  (copying) a remote repository from GitHub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0318F-E1C0-8CD9-78C9-E00240B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7" y="2008513"/>
            <a:ext cx="907572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you </a:t>
            </a:r>
            <a:r>
              <a:rPr lang="en-US" sz="2800" b="1" dirty="0"/>
              <a:t>use</a:t>
            </a:r>
            <a:r>
              <a:rPr lang="en-US" sz="2800" dirty="0"/>
              <a:t>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3BDB0-262E-577A-10AE-6B14E7EB1E0D}"/>
              </a:ext>
            </a:extLst>
          </p:cNvPr>
          <p:cNvSpPr txBox="1"/>
          <p:nvPr/>
        </p:nvSpPr>
        <p:spPr>
          <a:xfrm>
            <a:off x="526473" y="1464541"/>
            <a:ext cx="50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Command line interface (CLI)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A8FED-71C3-534A-F648-E222F36BA2E0}"/>
              </a:ext>
            </a:extLst>
          </p:cNvPr>
          <p:cNvSpPr txBox="1"/>
          <p:nvPr/>
        </p:nvSpPr>
        <p:spPr>
          <a:xfrm>
            <a:off x="5312735" y="1464542"/>
            <a:ext cx="522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GitHub Desktop App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E930A-9409-8111-A010-4FC1F2E2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14" y="2058894"/>
            <a:ext cx="6361572" cy="4385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9E74B-7450-BA0E-EFB2-45668AD6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9" y="2058894"/>
            <a:ext cx="4325590" cy="39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B228-A120-6E5F-1B0D-2AE6165A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C766-1702-9999-AB73-A837555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44430-E31D-5599-D5E4-949B2F1C7486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cases for GitHub at DOF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5BD1F-3EF9-3FA8-0427-0AA8E98D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D5050-5E00-42D6-5E92-5ADF6E3DC955}"/>
              </a:ext>
            </a:extLst>
          </p:cNvPr>
          <p:cNvSpPr txBox="1"/>
          <p:nvPr/>
        </p:nvSpPr>
        <p:spPr>
          <a:xfrm>
            <a:off x="553477" y="1305650"/>
            <a:ext cx="5170991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data science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</a:t>
            </a:r>
            <a:r>
              <a:rPr lang="en-US" b="1" dirty="0"/>
              <a:t>internal/external documentation</a:t>
            </a:r>
            <a:r>
              <a:rPr lang="en-US" dirty="0"/>
              <a:t> for onboarding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homes for all project related materials as the</a:t>
            </a:r>
            <a:r>
              <a:rPr lang="en-US" b="1" dirty="0"/>
              <a:t> ground truth</a:t>
            </a:r>
            <a:r>
              <a:rPr lang="en-US" dirty="0"/>
              <a:t>, where everyone can access/update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easier </a:t>
            </a:r>
            <a:r>
              <a:rPr lang="en-US" b="1" dirty="0"/>
              <a:t>code review </a:t>
            </a:r>
            <a:r>
              <a:rPr lang="en-US" dirty="0"/>
              <a:t>and internal collaboration, to minimize reliance on institutional knowledge to repeat tasks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packages</a:t>
            </a:r>
            <a:r>
              <a:rPr lang="en-US" dirty="0"/>
              <a:t> for internal use, to streamline data pipelines/repetitive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git actions </a:t>
            </a:r>
            <a:r>
              <a:rPr lang="en-US" dirty="0"/>
              <a:t>for additional compute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Collaborate with other teams</a:t>
            </a:r>
            <a:r>
              <a:rPr lang="en-US" dirty="0"/>
              <a:t>/organizations on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AEE88-7AEA-9A47-17BE-ABD52AC5F9B0}"/>
              </a:ext>
            </a:extLst>
          </p:cNvPr>
          <p:cNvSpPr txBox="1"/>
          <p:nvPr/>
        </p:nvSpPr>
        <p:spPr>
          <a:xfrm>
            <a:off x="5900102" y="1305650"/>
            <a:ext cx="490045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other DOF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and host </a:t>
            </a:r>
            <a:r>
              <a:rPr lang="en-US" b="1" dirty="0"/>
              <a:t>interactive maps and dashboards </a:t>
            </a:r>
            <a:r>
              <a:rPr lang="en-US" dirty="0"/>
              <a:t>to display information in an intuitive way, completely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it as a </a:t>
            </a:r>
            <a:r>
              <a:rPr lang="en-US" b="1" dirty="0"/>
              <a:t>project management tool</a:t>
            </a:r>
            <a:r>
              <a:rPr lang="en-US" dirty="0"/>
              <a:t> to track progress on team goals/work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3B6A7-86E3-CA19-B4A3-5431EB0BAF17}"/>
              </a:ext>
            </a:extLst>
          </p:cNvPr>
          <p:cNvSpPr txBox="1"/>
          <p:nvPr/>
        </p:nvSpPr>
        <p:spPr>
          <a:xfrm>
            <a:off x="7353075" y="4685816"/>
            <a:ext cx="339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through:</a:t>
            </a:r>
          </a:p>
          <a:p>
            <a:r>
              <a:rPr lang="en-US" dirty="0">
                <a:hlinkClick r:id="rId3"/>
              </a:rPr>
              <a:t>https://github.com/orgs/nycdepartmentoffinance/repositories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716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-114300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85900"/>
            <a:ext cx="3932237" cy="4375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16A9-25D5-7654-A0C6-CC2EE1E9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634C-FB06-9DC2-A266-04800C68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6E6A-1F00-3DAD-4319-BDE76AD2DB3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#1: Free websites, hosting interactive maps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F575-31C3-09FA-50D5-8A169DA1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9F8E-0072-D5F2-0BE2-A3F626300779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https://nycdepartmentoffinance.github.io/models/coop_sales_model.html#maps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27559-1D25-04D2-99D7-D917C34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0" y="1148062"/>
            <a:ext cx="8401398" cy="47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4949-7A63-3233-F528-DDCFC711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E903-80D9-6AED-ED5E-277E8F3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7580-0448-91D5-D8A0-1CA2F64D267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#2: Interactive data dictionaries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654F0-E540-88E2-90E8-D1464FFB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64F-606A-3305-003A-F32B5B280B5C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https://nycdepartmentoffinance.github.io/data_dictionary/fdw_crosswalk.html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B615-5B62-7659-4942-BB27B6F6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" y="1130704"/>
            <a:ext cx="8058498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3B94-246D-D177-808C-D7855E65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F08B-75B7-32AA-BF50-94113100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1453-C721-BBEB-C371-C6A5C607298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#3: Internal packages for common tasks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0C18F-3971-9F72-C5FD-836BEBB5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C8EAB-1886-AA0B-3A28-EEC8E48D7FC8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https://github.com/nycdepartmentoffinance/assessNYC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C0C2B-9C4E-1032-14C3-8ED31C6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" y="1590261"/>
            <a:ext cx="4265511" cy="42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4C9D2-B4C9-66EC-DFA3-111A130DF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71" y="1667717"/>
            <a:ext cx="4265511" cy="4181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2EA36-A82A-F02F-9EC6-BAB5FCE1BD87}"/>
              </a:ext>
            </a:extLst>
          </p:cNvPr>
          <p:cNvSpPr txBox="1"/>
          <p:nvPr/>
        </p:nvSpPr>
        <p:spPr>
          <a:xfrm>
            <a:off x="5095224" y="1231803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evaluate_model_by</a:t>
            </a:r>
            <a:r>
              <a:rPr lang="en-US" b="1" dirty="0"/>
              <a:t>() function within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6CD95-ECA2-2B23-8130-E934B72DF11D}"/>
              </a:ext>
            </a:extLst>
          </p:cNvPr>
          <p:cNvSpPr txBox="1"/>
          <p:nvPr/>
        </p:nvSpPr>
        <p:spPr>
          <a:xfrm>
            <a:off x="561559" y="1231803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assessNYC</a:t>
            </a:r>
            <a:r>
              <a:rPr lang="en-US" b="1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27382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E74-B8E0-8B3F-0B03-E8EB9BCD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6308-E829-59DE-B81C-9E625B3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A313-891D-2C94-DA8A-0ED695E0F5B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#4: Documenting existing project work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4BBE6-9BDF-9D54-5709-DC12CB5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C9B3E-E359-4082-B561-E5962B87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" y="1676871"/>
            <a:ext cx="4451590" cy="3645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A5D5-9ACE-8942-8F5F-EC8DB561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732142"/>
            <a:ext cx="6469654" cy="457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1C35A-3AD1-EF46-BAF1-C4ED224D69C6}"/>
              </a:ext>
            </a:extLst>
          </p:cNvPr>
          <p:cNvSpPr txBox="1"/>
          <p:nvPr/>
        </p:nvSpPr>
        <p:spPr>
          <a:xfrm>
            <a:off x="5247861" y="1260971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66530-5605-C525-CEF3-BDC7080F399C}"/>
              </a:ext>
            </a:extLst>
          </p:cNvPr>
          <p:cNvSpPr txBox="1"/>
          <p:nvPr/>
        </p:nvSpPr>
        <p:spPr>
          <a:xfrm>
            <a:off x="478499" y="1260971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993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Initial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free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GitHub Desktop </a:t>
            </a:r>
            <a:r>
              <a:rPr lang="en-US" sz="2400" i="1" dirty="0"/>
              <a:t>(if you prefer a point and click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</a:t>
            </a:r>
            <a:r>
              <a:rPr lang="en-US" sz="2400" b="1" dirty="0">
                <a:hlinkClick r:id="rId3"/>
              </a:rPr>
              <a:t>onboarding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set-up with proxy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Proxy set-up for RStudio // </a:t>
            </a:r>
            <a:r>
              <a:rPr lang="en-US" sz="2400" dirty="0" err="1"/>
              <a:t>VSCode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Connections in R //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set-up for R // Python using virtual environments (to track package uses/dependencies)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to start playing around with how it works.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D98C-5D5D-1899-E2BE-149FBE37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09FF-57A0-1E3F-2C3C-FA1A559E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01FA4-A98B-3554-35B0-33F2408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1139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7C2E-2A66-9EF6-BC80-3A9A38B7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A713-55E4-EC5D-FA06-C48E2CE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1DDA-2392-94B1-2088-1680958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6021-F39E-CE0B-7572-4EF89A7C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5F11-A3EC-79FA-DD34-9A0204D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43C5-13DA-391A-DF0C-FB5182B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DCAC650-9000-C57A-D1BD-2C66ECFC8B8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2E79C0-F6FD-AA45-965C-F0B13B7FD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81682"/>
              </p:ext>
            </p:extLst>
          </p:nvPr>
        </p:nvGraphicFramePr>
        <p:xfrm>
          <a:off x="4985461" y="2066869"/>
          <a:ext cx="6696134" cy="378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Which version is the most up to date?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How do we revert changes of scripts if we make a mistake?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Relies on really good communication to work seamlessly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Repetitive work – could do the same portion of the project without realizing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Different changes to the same code – how to reconcile?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Potential for repetitive code and take additional time to make sure it can run seamlessly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Should we have a new 2025 folder?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Where should it live in the G:/ Drive?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Would a new hire easily know where to look for this information?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0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&amp;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EC26A39B-A8E2-4CED-AF70-8EB46795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5072516" y="3604670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89AC-CC59-FABA-9719-03FC2FEF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6D076-C369-D292-194B-EDFFC3C0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26F24933-74AA-3651-048D-A1BE3C55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97" y="2543911"/>
            <a:ext cx="5410510" cy="392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BD853-B6FE-AE65-C86B-18F4ED28AAE0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8D865-0D9F-A8C6-4B17-B468D55E782B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E3A44AF-A215-35F5-3E1C-9A51C01B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4CD49A-7261-F906-C41F-87844CF7F756}"/>
              </a:ext>
            </a:extLst>
          </p:cNvPr>
          <p:cNvSpPr/>
          <p:nvPr/>
        </p:nvSpPr>
        <p:spPr>
          <a:xfrm>
            <a:off x="3676513" y="3429000"/>
            <a:ext cx="3594795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31302-B9AC-0242-1323-026599E6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65F1-ADDB-B956-C938-F28F12543C58}"/>
              </a:ext>
            </a:extLst>
          </p:cNvPr>
          <p:cNvSpPr txBox="1"/>
          <p:nvPr/>
        </p:nvSpPr>
        <p:spPr>
          <a:xfrm>
            <a:off x="3866709" y="4144039"/>
            <a:ext cx="3594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git is a </a:t>
            </a:r>
            <a:r>
              <a:rPr lang="en-US" sz="1800" b="1" dirty="0">
                <a:solidFill>
                  <a:schemeClr val="accent2"/>
                </a:solidFill>
              </a:rPr>
              <a:t>version control system</a:t>
            </a:r>
            <a:r>
              <a:rPr lang="en-US" sz="1800" i="1" dirty="0"/>
              <a:t> (a mini programming language) </a:t>
            </a:r>
            <a:r>
              <a:rPr lang="en-US" sz="1800" dirty="0"/>
              <a:t>that keeps track of all changes made in a folder (repository/repo)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6DA84-EEFE-4290-5704-25A9DC71212E}"/>
              </a:ext>
            </a:extLst>
          </p:cNvPr>
          <p:cNvSpPr txBox="1"/>
          <p:nvPr/>
        </p:nvSpPr>
        <p:spPr>
          <a:xfrm>
            <a:off x="6311597" y="1300896"/>
            <a:ext cx="5680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is a </a:t>
            </a:r>
            <a:r>
              <a:rPr lang="en-US" b="1" dirty="0">
                <a:solidFill>
                  <a:schemeClr val="accent3"/>
                </a:solidFill>
              </a:rPr>
              <a:t>website</a:t>
            </a:r>
            <a:r>
              <a:rPr lang="en-US" dirty="0"/>
              <a:t> that hosts repositories (folders) under version control by git. It is the </a:t>
            </a:r>
            <a:r>
              <a:rPr lang="en-US" b="1" dirty="0">
                <a:solidFill>
                  <a:schemeClr val="accent3"/>
                </a:solidFill>
              </a:rPr>
              <a:t>remote (cloud) storage</a:t>
            </a:r>
            <a:r>
              <a:rPr lang="en-US" b="1" dirty="0"/>
              <a:t> </a:t>
            </a:r>
            <a:r>
              <a:rPr lang="en-US" dirty="0"/>
              <a:t>for repositories (folders) that allows us to work together on the same material.</a:t>
            </a:r>
          </a:p>
        </p:txBody>
      </p:sp>
    </p:spTree>
    <p:extLst>
      <p:ext uri="{BB962C8B-B14F-4D97-AF65-F5344CB8AC3E}">
        <p14:creationId xmlns:p14="http://schemas.microsoft.com/office/powerpoint/2010/main" val="2920416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(on it’s own) only keeps track of work on your </a:t>
            </a:r>
            <a:r>
              <a:rPr lang="en-US" sz="2000" b="1" dirty="0"/>
              <a:t>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55C-0716-CEA0-75BB-9F4F2C5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49F4-F989-FD78-57D2-7037059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CBD5A-77D1-D5FD-AEC5-CF63D1C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6E171-E8E0-1C0C-D82B-7EF575228FA1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75D1F-0A6D-9DF9-0DD1-26FEE1BF7F2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5EE9E6-39EF-5790-8EB5-1B0C2282C350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</a:t>
            </a:r>
            <a:r>
              <a:rPr lang="en-US" sz="2000" b="1" dirty="0"/>
              <a:t>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B9C48E1-A44A-CA48-CB31-F022AB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01550133-2CE3-CA5D-A321-9B25E888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85F26-CE90-8191-4E56-C6BD18072C51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D60C1-5535-B866-6BD4-2B7A8D5AE32F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2451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@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 descr="Logo&#10;&#10;AI-generated content may be incorrect.">
            <a:extLst>
              <a:ext uri="{FF2B5EF4-FFF2-40B4-BE49-F238E27FC236}">
                <a16:creationId xmlns:a16="http://schemas.microsoft.com/office/drawing/2014/main" id="{15B488D8-15C9-BEB2-1DCA-9124612D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 b="22772"/>
          <a:stretch>
            <a:fillRect/>
          </a:stretch>
        </p:blipFill>
        <p:spPr>
          <a:xfrm>
            <a:off x="5945829" y="3804101"/>
            <a:ext cx="1820142" cy="6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1332</Words>
  <Application>Microsoft Office PowerPoint</Application>
  <PresentationFormat>Widescreen</PresentationFormat>
  <Paragraphs>155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HelveticaNeueforSAS</vt:lpstr>
      <vt:lpstr>Office Theme</vt:lpstr>
      <vt:lpstr>Using git/GitHub @ NYC              </vt:lpstr>
      <vt:lpstr>A little about me </vt:lpstr>
      <vt:lpstr>Imagine this.</vt:lpstr>
      <vt:lpstr>PowerPoint Presentation</vt:lpstr>
      <vt:lpstr>Enter             &amp;                     .</vt:lpstr>
      <vt:lpstr>PowerPoint Presentation</vt:lpstr>
      <vt:lpstr>PowerPoint Presentation</vt:lpstr>
      <vt:lpstr>PowerPoint Presentation</vt:lpstr>
      <vt:lpstr>Using GitHub @  </vt:lpstr>
      <vt:lpstr>PowerPoint Presentation</vt:lpstr>
      <vt:lpstr>PowerPoint Presentation</vt:lpstr>
      <vt:lpstr>Let’s try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905</cp:revision>
  <dcterms:created xsi:type="dcterms:W3CDTF">2025-05-28T20:55:00Z</dcterms:created>
  <dcterms:modified xsi:type="dcterms:W3CDTF">2025-07-02T14:31:35Z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